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mp4" ContentType="video/mp4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22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02" r:id="rId1"/>
  </p:sldMasterIdLst>
  <p:sldIdLst>
    <p:sldId id="256" r:id="rId2"/>
    <p:sldId id="284" r:id="rId3"/>
    <p:sldId id="296" r:id="rId4"/>
    <p:sldId id="286" r:id="rId5"/>
    <p:sldId id="287" r:id="rId6"/>
    <p:sldId id="288" r:id="rId7"/>
    <p:sldId id="292" r:id="rId8"/>
    <p:sldId id="289" r:id="rId9"/>
    <p:sldId id="291" r:id="rId10"/>
    <p:sldId id="295" r:id="rId11"/>
    <p:sldId id="293" r:id="rId12"/>
    <p:sldId id="294" r:id="rId13"/>
    <p:sldId id="297" r:id="rId14"/>
    <p:sldId id="298" r:id="rId15"/>
    <p:sldId id="304" r:id="rId16"/>
    <p:sldId id="299" r:id="rId17"/>
    <p:sldId id="300" r:id="rId18"/>
    <p:sldId id="301" r:id="rId19"/>
    <p:sldId id="305" r:id="rId20"/>
    <p:sldId id="302" r:id="rId21"/>
    <p:sldId id="303" r:id="rId22"/>
    <p:sldId id="306" r:id="rId23"/>
    <p:sldId id="258" r:id="rId24"/>
    <p:sldId id="307" r:id="rId25"/>
    <p:sldId id="273" r:id="rId26"/>
  </p:sldIdLst>
  <p:sldSz cx="12192000" cy="6858000"/>
  <p:notesSz cx="6797675" cy="9926638"/>
  <p:embeddedFontLst>
    <p:embeddedFont>
      <p:font typeface="Corbel" panose="020B0503020204020204" pitchFamily="34" charset="0"/>
      <p:regular r:id="rId27"/>
      <p:bold r:id="rId28"/>
      <p:italic r:id="rId29"/>
      <p:boldItalic r:id="rId30"/>
    </p:embeddedFont>
    <p:embeddedFont>
      <p:font typeface="정선동강" panose="020B0503000000000000" pitchFamily="50" charset="-127"/>
      <p:regular r:id="rId31"/>
      <p:bold r:id="rId32"/>
    </p:embeddedFont>
    <p:embeddedFont>
      <p:font typeface="G마켓 산스 TTF Bold" panose="02000000000000000000" pitchFamily="2" charset="-127"/>
      <p:bold r:id="rId33"/>
    </p:embeddedFont>
    <p:embeddedFont>
      <p:font typeface="G마켓 산스 TTF Medium" panose="02000000000000000000" pitchFamily="2" charset="-127"/>
      <p:regular r:id="rId34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8477"/>
    <a:srgbClr val="F5BD00"/>
    <a:srgbClr val="847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84" y="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5B22A72-59C9-47C3-814D-048746F59A83}" type="datetimeFigureOut">
              <a:rPr lang="ko-KR" altLang="en-US" smtClean="0"/>
              <a:t>2021-06-03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147EFBA-DB16-4DEF-A6FC-C4574111CAAC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0058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22A72-59C9-47C3-814D-048746F59A83}" type="datetimeFigureOut">
              <a:rPr lang="ko-KR" altLang="en-US" smtClean="0"/>
              <a:t>2021-06-03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7EFBA-DB16-4DEF-A6FC-C4574111CA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4784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22A72-59C9-47C3-814D-048746F59A83}" type="datetimeFigureOut">
              <a:rPr lang="ko-KR" altLang="en-US" smtClean="0"/>
              <a:t>2021-06-03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7EFBA-DB16-4DEF-A6FC-C4574111CAAC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3843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22A72-59C9-47C3-814D-048746F59A83}" type="datetimeFigureOut">
              <a:rPr lang="ko-KR" altLang="en-US" smtClean="0"/>
              <a:t>2021-06-03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7EFBA-DB16-4DEF-A6FC-C4574111CA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3421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22A72-59C9-47C3-814D-048746F59A83}" type="datetimeFigureOut">
              <a:rPr lang="ko-KR" altLang="en-US" smtClean="0"/>
              <a:t>2021-06-03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7EFBA-DB16-4DEF-A6FC-C4574111CA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4374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22A72-59C9-47C3-814D-048746F59A83}" type="datetimeFigureOut">
              <a:rPr lang="ko-KR" altLang="en-US" smtClean="0"/>
              <a:t>2021-06-03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7EFBA-DB16-4DEF-A6FC-C4574111CA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3185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22A72-59C9-47C3-814D-048746F59A83}" type="datetimeFigureOut">
              <a:rPr lang="ko-KR" altLang="en-US" smtClean="0"/>
              <a:t>2021-06-03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7EFBA-DB16-4DEF-A6FC-C4574111CA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7486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22A72-59C9-47C3-814D-048746F59A83}" type="datetimeFigureOut">
              <a:rPr lang="ko-KR" altLang="en-US" smtClean="0"/>
              <a:t>2021-06-03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7EFBA-DB16-4DEF-A6FC-C4574111CA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2459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22A72-59C9-47C3-814D-048746F59A83}" type="datetimeFigureOut">
              <a:rPr lang="ko-KR" altLang="en-US" smtClean="0"/>
              <a:t>2021-06-03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7EFBA-DB16-4DEF-A6FC-C4574111CA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0114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22A72-59C9-47C3-814D-048746F59A83}" type="datetimeFigureOut">
              <a:rPr lang="ko-KR" altLang="en-US" smtClean="0"/>
              <a:t>2021-06-03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7EFBA-DB16-4DEF-A6FC-C4574111CA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6457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22A72-59C9-47C3-814D-048746F59A83}" type="datetimeFigureOut">
              <a:rPr lang="ko-KR" altLang="en-US" smtClean="0"/>
              <a:t>2021-06-03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7EFBA-DB16-4DEF-A6FC-C4574111CA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0910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A5B22A72-59C9-47C3-814D-048746F59A83}" type="datetimeFigureOut">
              <a:rPr lang="ko-KR" altLang="en-US" smtClean="0"/>
              <a:t>2021-06-03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E147EFBA-DB16-4DEF-A6FC-C4574111CA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5118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1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09980" y="2363056"/>
            <a:ext cx="9966960" cy="1414920"/>
          </a:xfrm>
        </p:spPr>
        <p:txBody>
          <a:bodyPr>
            <a:normAutofit/>
          </a:bodyPr>
          <a:lstStyle/>
          <a:p>
            <a:r>
              <a:rPr lang="ko-KR" altLang="en-US" sz="5400" dirty="0" err="1" smtClean="0">
                <a:solidFill>
                  <a:srgbClr val="F5BD0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기후위기와</a:t>
            </a:r>
            <a:r>
              <a:rPr lang="ko-KR" altLang="en-US" sz="5400" dirty="0" smtClean="0">
                <a:solidFill>
                  <a:srgbClr val="F5BD0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  <a:r>
              <a:rPr lang="ko-KR" altLang="en-US" sz="5400" dirty="0" err="1" smtClean="0">
                <a:solidFill>
                  <a:srgbClr val="F5BD0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신재생엔너지</a:t>
            </a:r>
            <a:endParaRPr lang="ko-KR" altLang="en-US" sz="5400" dirty="0">
              <a:solidFill>
                <a:srgbClr val="F5BD00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에너지전환해유 사회적협동조합 신대철</a:t>
            </a:r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2952" y="4427589"/>
            <a:ext cx="1782775" cy="1782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15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'Our house is on fire'- Greta Thunberg's Earth Day call to action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33680" y="243840"/>
            <a:ext cx="11734800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243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04" y="996593"/>
            <a:ext cx="7141824" cy="476121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541232" y="3007869"/>
            <a:ext cx="427078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“ </a:t>
            </a:r>
            <a:r>
              <a:rPr lang="ko-KR" altLang="en-US" sz="2400" dirty="0" smtClean="0"/>
              <a:t>당신들이 내 꿈을 빼앗았어요</a:t>
            </a:r>
            <a:r>
              <a:rPr lang="en-US" altLang="ko-KR" sz="2400" dirty="0" smtClean="0"/>
              <a:t>“</a:t>
            </a:r>
          </a:p>
          <a:p>
            <a:pPr algn="r"/>
            <a:endParaRPr lang="en-US" altLang="ko-KR" sz="1600" dirty="0" smtClean="0"/>
          </a:p>
          <a:p>
            <a:pPr algn="r"/>
            <a:r>
              <a:rPr lang="en-US" altLang="ko-KR" sz="1600" dirty="0" smtClean="0"/>
              <a:t>UN</a:t>
            </a:r>
            <a:r>
              <a:rPr lang="ko-KR" altLang="en-US" sz="1600" dirty="0" smtClean="0"/>
              <a:t>총회 연설 중 일부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693417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60" y="2121078"/>
            <a:ext cx="5360343" cy="3877873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736" y="2121077"/>
            <a:ext cx="5772792" cy="387787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16732" y="688369"/>
            <a:ext cx="64363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 smtClean="0"/>
              <a:t>21</a:t>
            </a:r>
            <a:r>
              <a:rPr lang="ko-KR" altLang="en-US" sz="2000" dirty="0" smtClean="0"/>
              <a:t>년 </a:t>
            </a:r>
            <a:r>
              <a:rPr lang="en-US" altLang="ko-KR" sz="2000" dirty="0" smtClean="0"/>
              <a:t>2</a:t>
            </a:r>
            <a:r>
              <a:rPr lang="ko-KR" altLang="en-US" sz="2000" dirty="0" smtClean="0"/>
              <a:t>월 미국 텍사스 지역 </a:t>
            </a:r>
            <a:r>
              <a:rPr lang="en-US" altLang="ko-KR" sz="2000" dirty="0" smtClean="0"/>
              <a:t>30</a:t>
            </a:r>
            <a:r>
              <a:rPr lang="ko-KR" altLang="en-US" sz="2000" dirty="0" smtClean="0"/>
              <a:t>년만의 최악의 한파</a:t>
            </a:r>
            <a:r>
              <a:rPr lang="en-US" altLang="ko-KR" sz="2000" dirty="0" smtClean="0"/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sz="2000" dirty="0" smtClean="0"/>
              <a:t>대규모 정전사태를 비롯하여 미국전역 </a:t>
            </a:r>
            <a:r>
              <a:rPr lang="en-US" altLang="ko-KR" sz="2000" dirty="0" smtClean="0"/>
              <a:t>60</a:t>
            </a:r>
            <a:r>
              <a:rPr lang="ko-KR" altLang="en-US" sz="2000" dirty="0" smtClean="0"/>
              <a:t>여명 사망자 발생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27449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3397" y="1394483"/>
            <a:ext cx="5724275" cy="447720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60" y="1394483"/>
            <a:ext cx="5764637" cy="447720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58760" y="616449"/>
            <a:ext cx="57663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 smtClean="0"/>
              <a:t>따뜻해진 북극의 영향으로 약해진 제트기류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18552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73" y="1835755"/>
            <a:ext cx="5383501" cy="35890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031" y="1835755"/>
            <a:ext cx="6016074" cy="3589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66873" y="914400"/>
            <a:ext cx="6697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 smtClean="0"/>
              <a:t>우리나라 </a:t>
            </a:r>
            <a:r>
              <a:rPr lang="en-US" altLang="ko-KR" sz="2400" dirty="0" smtClean="0"/>
              <a:t>2020</a:t>
            </a:r>
            <a:r>
              <a:rPr lang="ko-KR" altLang="en-US" sz="2400" dirty="0" smtClean="0"/>
              <a:t>년 역대 가장 길었던 </a:t>
            </a:r>
            <a:r>
              <a:rPr lang="ko-KR" altLang="en-US" sz="2400" dirty="0" err="1" smtClean="0"/>
              <a:t>장마기간</a:t>
            </a:r>
            <a:r>
              <a:rPr lang="ko-KR" altLang="en-US" sz="2400" dirty="0" smtClean="0"/>
              <a:t> </a:t>
            </a:r>
            <a:r>
              <a:rPr lang="en-US" altLang="ko-KR" sz="2400" dirty="0" smtClean="0"/>
              <a:t>(54</a:t>
            </a:r>
            <a:r>
              <a:rPr lang="ko-KR" altLang="en-US" sz="2400" dirty="0" smtClean="0"/>
              <a:t>일</a:t>
            </a:r>
            <a:r>
              <a:rPr lang="en-US" altLang="ko-KR" sz="2400" dirty="0" smtClean="0"/>
              <a:t>)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069196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66873" y="667820"/>
            <a:ext cx="76706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 err="1" smtClean="0"/>
              <a:t>기후위기가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감염병을</a:t>
            </a:r>
            <a:r>
              <a:rPr lang="ko-KR" altLang="en-US" sz="2400" dirty="0" smtClean="0"/>
              <a:t> 부른다</a:t>
            </a:r>
            <a:r>
              <a:rPr lang="en-US" altLang="ko-KR" sz="2400" dirty="0" smtClean="0"/>
              <a:t>?</a:t>
            </a:r>
          </a:p>
          <a:p>
            <a:r>
              <a:rPr lang="ko-KR" altLang="en-US" sz="2400" dirty="0" smtClean="0"/>
              <a:t>코로나</a:t>
            </a:r>
            <a:r>
              <a:rPr lang="en-US" altLang="ko-KR" sz="2400" dirty="0" smtClean="0"/>
              <a:t>19</a:t>
            </a:r>
            <a:r>
              <a:rPr lang="ko-KR" altLang="en-US" sz="2400" dirty="0" smtClean="0"/>
              <a:t>도 결국 </a:t>
            </a:r>
            <a:r>
              <a:rPr lang="ko-KR" altLang="en-US" sz="2400" dirty="0" err="1" smtClean="0"/>
              <a:t>기후위기가</a:t>
            </a:r>
            <a:r>
              <a:rPr lang="ko-KR" altLang="en-US" sz="2400" dirty="0" smtClean="0"/>
              <a:t> 초래한 인간이 만들어낸 재앙</a:t>
            </a:r>
            <a:endParaRPr lang="ko-KR" altLang="en-US" sz="2400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73" y="1891147"/>
            <a:ext cx="5565883" cy="3708269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2756" y="1891147"/>
            <a:ext cx="5873747" cy="3708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94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871" y="1410128"/>
            <a:ext cx="5840288" cy="354690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504" y="1410128"/>
            <a:ext cx="5159132" cy="354690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69871" y="5455579"/>
            <a:ext cx="113837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 smtClean="0"/>
              <a:t>우리는 지금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탄소의 시대에 살고 있습니다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95597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629" y="900554"/>
            <a:ext cx="9172247" cy="408800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9871" y="5455579"/>
            <a:ext cx="11383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 err="1" smtClean="0"/>
              <a:t>탄소배출의</a:t>
            </a:r>
            <a:r>
              <a:rPr lang="ko-KR" altLang="en-US" sz="2800" dirty="0" smtClean="0"/>
              <a:t> 가장 </a:t>
            </a:r>
            <a:r>
              <a:rPr lang="ko-KR" altLang="en-US" sz="2800" dirty="0" smtClean="0"/>
              <a:t>많은 부분을 </a:t>
            </a:r>
            <a:r>
              <a:rPr lang="ko-KR" altLang="en-US" sz="2800" dirty="0" smtClean="0"/>
              <a:t>차지하고 있는 </a:t>
            </a:r>
            <a:r>
              <a:rPr lang="ko-KR" altLang="en-US" sz="2800" dirty="0" smtClean="0">
                <a:solidFill>
                  <a:srgbClr val="FF6600"/>
                </a:solidFill>
              </a:rPr>
              <a:t>에너지</a:t>
            </a:r>
            <a:endParaRPr lang="ko-KR" altLang="en-US" sz="2800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660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216" y="2376414"/>
            <a:ext cx="5718610" cy="320142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3296" y="660059"/>
            <a:ext cx="11323423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 err="1" smtClean="0"/>
              <a:t>에너지전환</a:t>
            </a:r>
            <a:endParaRPr lang="en-US" altLang="ko-KR" sz="3600" dirty="0" smtClean="0"/>
          </a:p>
          <a:p>
            <a:endParaRPr lang="en-US" altLang="ko-KR" sz="2000" dirty="0" smtClean="0"/>
          </a:p>
          <a:p>
            <a:r>
              <a:rPr lang="ko-KR" altLang="en-US" sz="2000" dirty="0" smtClean="0"/>
              <a:t>기존의 화석연료중심의 발전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석탄화력발전</a:t>
            </a:r>
            <a:r>
              <a:rPr lang="en-US" altLang="ko-KR" sz="2000" dirty="0" smtClean="0"/>
              <a:t>)</a:t>
            </a:r>
            <a:r>
              <a:rPr lang="ko-KR" altLang="en-US" sz="2000" dirty="0" smtClean="0"/>
              <a:t>에서 </a:t>
            </a:r>
            <a:r>
              <a:rPr lang="ko-KR" altLang="en-US" sz="2000" dirty="0" err="1" smtClean="0"/>
              <a:t>지속가능한</a:t>
            </a:r>
            <a:r>
              <a:rPr lang="ko-KR" altLang="en-US" sz="2000" dirty="0" smtClean="0"/>
              <a:t> 친환경 재생에너지 발전으로의 전환</a:t>
            </a:r>
            <a:endParaRPr lang="ko-KR" altLang="en-US" sz="2000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7040" y="2041590"/>
            <a:ext cx="4704080" cy="413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36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329" y="1652720"/>
            <a:ext cx="5267646" cy="3505011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00" y="1647611"/>
            <a:ext cx="5260215" cy="35101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57700" y="657545"/>
            <a:ext cx="60292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/>
              <a:t>태양에너지 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태양광 발전 </a:t>
            </a:r>
            <a:r>
              <a:rPr lang="en-US" altLang="ko-KR" sz="2800" dirty="0" smtClean="0"/>
              <a:t>/ </a:t>
            </a:r>
            <a:r>
              <a:rPr lang="ko-KR" altLang="en-US" sz="2800" dirty="0" smtClean="0"/>
              <a:t>태양열 발전</a:t>
            </a:r>
            <a:r>
              <a:rPr lang="en-US" altLang="ko-KR" sz="2800" dirty="0" smtClean="0"/>
              <a:t>)</a:t>
            </a:r>
            <a:endParaRPr lang="ko-KR" altLang="en-US" sz="2800" dirty="0"/>
          </a:p>
        </p:txBody>
      </p:sp>
      <p:cxnSp>
        <p:nvCxnSpPr>
          <p:cNvPr id="6" name="직선 연결선 5"/>
          <p:cNvCxnSpPr/>
          <p:nvPr/>
        </p:nvCxnSpPr>
        <p:spPr>
          <a:xfrm>
            <a:off x="657700" y="1180765"/>
            <a:ext cx="6071873" cy="10274"/>
          </a:xfrm>
          <a:prstGeom prst="line">
            <a:avLst/>
          </a:prstGeom>
          <a:ln w="57150">
            <a:solidFill>
              <a:srgbClr val="F5BD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2309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415" y="1424167"/>
            <a:ext cx="6189664" cy="3984596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29" y="1424167"/>
            <a:ext cx="5670387" cy="398459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57700" y="657545"/>
            <a:ext cx="19078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/>
              <a:t>풍력에너지</a:t>
            </a:r>
            <a:endParaRPr lang="ko-KR" altLang="en-US" sz="2800" dirty="0"/>
          </a:p>
        </p:txBody>
      </p:sp>
      <p:cxnSp>
        <p:nvCxnSpPr>
          <p:cNvPr id="5" name="직선 연결선 4"/>
          <p:cNvCxnSpPr/>
          <p:nvPr/>
        </p:nvCxnSpPr>
        <p:spPr>
          <a:xfrm>
            <a:off x="657700" y="1180765"/>
            <a:ext cx="2003307" cy="0"/>
          </a:xfrm>
          <a:prstGeom prst="line">
            <a:avLst/>
          </a:prstGeom>
          <a:ln w="57150">
            <a:solidFill>
              <a:srgbClr val="F5BD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1730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57700" y="657545"/>
            <a:ext cx="20521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/>
              <a:t>지열 및 수열</a:t>
            </a:r>
            <a:endParaRPr lang="ko-KR" altLang="en-US" sz="2800" dirty="0"/>
          </a:p>
        </p:txBody>
      </p:sp>
      <p:cxnSp>
        <p:nvCxnSpPr>
          <p:cNvPr id="5" name="직선 연결선 4"/>
          <p:cNvCxnSpPr/>
          <p:nvPr/>
        </p:nvCxnSpPr>
        <p:spPr>
          <a:xfrm>
            <a:off x="657700" y="1180765"/>
            <a:ext cx="2003307" cy="0"/>
          </a:xfrm>
          <a:prstGeom prst="line">
            <a:avLst/>
          </a:prstGeom>
          <a:ln w="57150">
            <a:solidFill>
              <a:srgbClr val="F5BD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00" y="1703985"/>
            <a:ext cx="7171817" cy="385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073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57700" y="657545"/>
            <a:ext cx="24192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/>
              <a:t>수소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연료전지</a:t>
            </a:r>
            <a:endParaRPr lang="ko-KR" altLang="en-US" sz="2800" dirty="0"/>
          </a:p>
        </p:txBody>
      </p:sp>
      <p:cxnSp>
        <p:nvCxnSpPr>
          <p:cNvPr id="5" name="직선 연결선 4"/>
          <p:cNvCxnSpPr/>
          <p:nvPr/>
        </p:nvCxnSpPr>
        <p:spPr>
          <a:xfrm>
            <a:off x="657700" y="1180765"/>
            <a:ext cx="2419252" cy="0"/>
          </a:xfrm>
          <a:prstGeom prst="line">
            <a:avLst/>
          </a:prstGeom>
          <a:ln w="57150">
            <a:solidFill>
              <a:srgbClr val="F5BD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780" y="1421616"/>
            <a:ext cx="5811520" cy="421940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720" y="2722880"/>
            <a:ext cx="6072857" cy="3415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869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57700" y="657545"/>
            <a:ext cx="24192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/>
              <a:t>수소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연료전지</a:t>
            </a:r>
            <a:endParaRPr lang="ko-KR" altLang="en-US" sz="2800" dirty="0"/>
          </a:p>
        </p:txBody>
      </p:sp>
      <p:cxnSp>
        <p:nvCxnSpPr>
          <p:cNvPr id="5" name="직선 연결선 4"/>
          <p:cNvCxnSpPr/>
          <p:nvPr/>
        </p:nvCxnSpPr>
        <p:spPr>
          <a:xfrm>
            <a:off x="657700" y="1180765"/>
            <a:ext cx="2419252" cy="0"/>
          </a:xfrm>
          <a:prstGeom prst="line">
            <a:avLst/>
          </a:prstGeom>
          <a:ln w="57150">
            <a:solidFill>
              <a:srgbClr val="F5BD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460" y="2165004"/>
            <a:ext cx="10243980" cy="3784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06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805" y="521412"/>
            <a:ext cx="10828961" cy="5847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070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432" y="428244"/>
            <a:ext cx="2348764" cy="94335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432" y="1824672"/>
            <a:ext cx="6989721" cy="370236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219440" y="2397760"/>
            <a:ext cx="2895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latin typeface="+mj-ea"/>
                <a:ea typeface="+mj-ea"/>
              </a:rPr>
              <a:t>SK </a:t>
            </a:r>
            <a:r>
              <a:rPr lang="ko-KR" altLang="en-US" sz="2400" dirty="0" smtClean="0">
                <a:latin typeface="+mj-ea"/>
                <a:ea typeface="+mj-ea"/>
              </a:rPr>
              <a:t>그룹 </a:t>
            </a:r>
            <a:r>
              <a:rPr lang="en-US" altLang="ko-KR" sz="2400" dirty="0" smtClean="0">
                <a:latin typeface="+mj-ea"/>
                <a:ea typeface="+mj-ea"/>
              </a:rPr>
              <a:t>(8</a:t>
            </a:r>
            <a:r>
              <a:rPr lang="ko-KR" altLang="en-US" sz="2400" dirty="0" smtClean="0">
                <a:latin typeface="+mj-ea"/>
                <a:ea typeface="+mj-ea"/>
              </a:rPr>
              <a:t>개사</a:t>
            </a:r>
            <a:r>
              <a:rPr lang="en-US" altLang="ko-KR" sz="2400" dirty="0" smtClean="0">
                <a:latin typeface="+mj-ea"/>
                <a:ea typeface="+mj-ea"/>
              </a:rPr>
              <a:t>)</a:t>
            </a:r>
            <a:br>
              <a:rPr lang="en-US" altLang="ko-KR" sz="2400" dirty="0" smtClean="0">
                <a:latin typeface="+mj-ea"/>
                <a:ea typeface="+mj-ea"/>
              </a:rPr>
            </a:br>
            <a:endParaRPr lang="en-US" altLang="ko-KR" sz="2400" dirty="0" smtClean="0">
              <a:latin typeface="+mj-ea"/>
              <a:ea typeface="+mj-ea"/>
            </a:endParaRPr>
          </a:p>
          <a:p>
            <a:r>
              <a:rPr lang="en-US" altLang="ko-KR" sz="2400" dirty="0" smtClean="0">
                <a:latin typeface="+mj-ea"/>
                <a:ea typeface="+mj-ea"/>
              </a:rPr>
              <a:t>LG, </a:t>
            </a:r>
            <a:r>
              <a:rPr lang="ko-KR" altLang="en-US" sz="2400" dirty="0" err="1" smtClean="0">
                <a:latin typeface="+mj-ea"/>
                <a:ea typeface="+mj-ea"/>
              </a:rPr>
              <a:t>한화큐셀</a:t>
            </a:r>
            <a:r>
              <a:rPr lang="ko-KR" altLang="en-US" sz="2400" dirty="0" smtClean="0">
                <a:latin typeface="+mj-ea"/>
                <a:ea typeface="+mj-ea"/>
              </a:rPr>
              <a:t> 등</a:t>
            </a:r>
            <a:endParaRPr lang="en-US" altLang="ko-KR" sz="2400" dirty="0" smtClean="0">
              <a:latin typeface="+mj-ea"/>
              <a:ea typeface="+mj-ea"/>
            </a:endParaRPr>
          </a:p>
          <a:p>
            <a:endParaRPr lang="en-US" altLang="ko-KR" sz="2400" dirty="0">
              <a:latin typeface="+mj-ea"/>
              <a:ea typeface="+mj-ea"/>
            </a:endParaRPr>
          </a:p>
          <a:p>
            <a:r>
              <a:rPr lang="en-US" altLang="ko-KR" sz="2400" dirty="0" smtClean="0">
                <a:latin typeface="+mj-ea"/>
                <a:ea typeface="+mj-ea"/>
              </a:rPr>
              <a:t>RE100 </a:t>
            </a:r>
            <a:r>
              <a:rPr lang="ko-KR" altLang="en-US" sz="2400" dirty="0" smtClean="0">
                <a:latin typeface="+mj-ea"/>
                <a:ea typeface="+mj-ea"/>
              </a:rPr>
              <a:t>동참</a:t>
            </a:r>
            <a:endParaRPr lang="en-US" altLang="ko-KR" sz="2400" dirty="0" smtClean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92764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3891" y="480778"/>
            <a:ext cx="6776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>
                <a:latin typeface="+mj-ea"/>
                <a:ea typeface="+mj-ea"/>
              </a:rPr>
              <a:t>우리도 재생에너지를 직접 생산할 수 있다</a:t>
            </a:r>
            <a:r>
              <a:rPr lang="en-US" altLang="ko-KR" sz="2800" dirty="0" smtClean="0">
                <a:latin typeface="+mj-ea"/>
                <a:ea typeface="+mj-ea"/>
              </a:rPr>
              <a:t>!!</a:t>
            </a:r>
            <a:endParaRPr lang="ko-KR" altLang="en-US" sz="2800" dirty="0">
              <a:latin typeface="+mj-ea"/>
              <a:ea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641" y="1311594"/>
            <a:ext cx="7975260" cy="9771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b="1" dirty="0" smtClean="0">
                <a:solidFill>
                  <a:srgbClr val="008477"/>
                </a:solidFill>
              </a:rPr>
              <a:t>에너지 </a:t>
            </a:r>
            <a:r>
              <a:rPr lang="ko-KR" altLang="en-US" sz="2000" b="1" dirty="0" err="1" smtClean="0">
                <a:solidFill>
                  <a:srgbClr val="008477"/>
                </a:solidFill>
              </a:rPr>
              <a:t>프로슈머</a:t>
            </a:r>
            <a:r>
              <a:rPr lang="ko-KR" altLang="en-US" sz="2000" b="1" dirty="0" smtClean="0">
                <a:solidFill>
                  <a:srgbClr val="008477"/>
                </a:solidFill>
              </a:rPr>
              <a:t> </a:t>
            </a:r>
            <a:endParaRPr lang="en-US" altLang="ko-KR" sz="2000" b="1" dirty="0" smtClean="0">
              <a:solidFill>
                <a:srgbClr val="008477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 smtClean="0"/>
              <a:t>: </a:t>
            </a:r>
            <a:r>
              <a:rPr lang="ko-KR" altLang="en-US" sz="2000" dirty="0" smtClean="0"/>
              <a:t>개인이 소유한 건물</a:t>
            </a:r>
            <a:r>
              <a:rPr lang="en-US" altLang="ko-KR" sz="2000" dirty="0"/>
              <a:t> </a:t>
            </a:r>
            <a:r>
              <a:rPr lang="ko-KR" altLang="en-US" sz="2000" dirty="0" smtClean="0"/>
              <a:t>등에 소규모 전력 생산시설을 통해 전력을 직접 생산</a:t>
            </a:r>
            <a:endParaRPr lang="ko-KR" altLang="en-US" sz="2000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665" y="2446020"/>
            <a:ext cx="600075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854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4531" y="523982"/>
            <a:ext cx="37321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>
                <a:latin typeface="+mj-ea"/>
                <a:ea typeface="+mj-ea"/>
              </a:rPr>
              <a:t>신재생에너지 보급사업</a:t>
            </a:r>
            <a:endParaRPr lang="ko-KR" altLang="en-US" sz="2800" dirty="0">
              <a:latin typeface="+mj-ea"/>
              <a:ea typeface="+mj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14" y="2202094"/>
            <a:ext cx="5715000" cy="333375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5914" y="2202094"/>
            <a:ext cx="5715000" cy="33337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1241" y="1187750"/>
            <a:ext cx="109985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smtClean="0"/>
              <a:t>태양광 </a:t>
            </a:r>
            <a:r>
              <a:rPr lang="ko-KR" altLang="en-US" sz="2000" dirty="0" err="1" smtClean="0"/>
              <a:t>설치사업은</a:t>
            </a:r>
            <a:r>
              <a:rPr lang="ko-KR" altLang="en-US" sz="2000" dirty="0" smtClean="0"/>
              <a:t> 사기</a:t>
            </a:r>
            <a:r>
              <a:rPr lang="en-US" altLang="ko-KR" sz="2000" dirty="0" smtClean="0"/>
              <a:t>??</a:t>
            </a:r>
          </a:p>
          <a:p>
            <a:r>
              <a:rPr lang="ko-KR" altLang="en-US" sz="2000" dirty="0" smtClean="0"/>
              <a:t>정부지원사업을 통해  설치되는 사업인지 반드시 확인이 필요하다</a:t>
            </a:r>
            <a:r>
              <a:rPr lang="en-US" altLang="ko-KR" sz="2000" dirty="0" smtClean="0"/>
              <a:t>!! (</a:t>
            </a:r>
            <a:r>
              <a:rPr lang="ko-KR" altLang="en-US" sz="2000" dirty="0" smtClean="0"/>
              <a:t>산업통상자원부</a:t>
            </a:r>
            <a:r>
              <a:rPr lang="en-US" altLang="ko-KR" sz="2000" dirty="0" smtClean="0"/>
              <a:t>/</a:t>
            </a:r>
            <a:r>
              <a:rPr lang="ko-KR" altLang="en-US" sz="2000" dirty="0" smtClean="0"/>
              <a:t>한국에너지공단</a:t>
            </a:r>
            <a:r>
              <a:rPr lang="en-US" altLang="ko-KR" sz="2000" dirty="0" smtClean="0"/>
              <a:t>)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570751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4531" y="523982"/>
            <a:ext cx="37321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>
                <a:latin typeface="+mj-ea"/>
                <a:ea typeface="+mj-ea"/>
              </a:rPr>
              <a:t>신재생에너지 보급사업</a:t>
            </a:r>
            <a:endParaRPr lang="ko-KR" altLang="en-US" sz="2800" dirty="0">
              <a:latin typeface="+mj-ea"/>
              <a:ea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1241" y="1134969"/>
            <a:ext cx="53527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smtClean="0"/>
              <a:t>한국에너지공단의 주요 신재생에너지 보급사업</a:t>
            </a:r>
            <a:endParaRPr lang="ko-KR" altLang="en-US" sz="2000" dirty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421241" y="1676972"/>
            <a:ext cx="3737200" cy="3750552"/>
          </a:xfrm>
          <a:prstGeom prst="roundRect">
            <a:avLst/>
          </a:prstGeom>
          <a:noFill/>
          <a:ln w="76200">
            <a:solidFill>
              <a:srgbClr val="F5BD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4248805" y="1676972"/>
            <a:ext cx="3737200" cy="3750552"/>
          </a:xfrm>
          <a:prstGeom prst="roundRect">
            <a:avLst/>
          </a:prstGeom>
          <a:noFill/>
          <a:ln w="76200">
            <a:solidFill>
              <a:srgbClr val="F5BD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8076369" y="1676972"/>
            <a:ext cx="3737200" cy="3750552"/>
          </a:xfrm>
          <a:prstGeom prst="roundRect">
            <a:avLst/>
          </a:prstGeom>
          <a:noFill/>
          <a:ln w="76200">
            <a:solidFill>
              <a:srgbClr val="F5BD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163571" y="1984053"/>
            <a:ext cx="2252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smtClean="0"/>
              <a:t>주택지원사업</a:t>
            </a:r>
            <a:endParaRPr lang="ko-KR" altLang="en-US" sz="2800"/>
          </a:p>
        </p:txBody>
      </p:sp>
      <p:sp>
        <p:nvSpPr>
          <p:cNvPr id="10" name="TextBox 9"/>
          <p:cNvSpPr txBox="1"/>
          <p:nvPr/>
        </p:nvSpPr>
        <p:spPr>
          <a:xfrm>
            <a:off x="4900771" y="1774065"/>
            <a:ext cx="259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smtClean="0"/>
              <a:t>신재생에너지</a:t>
            </a:r>
            <a:endParaRPr lang="en-US" altLang="ko-KR" sz="2000" dirty="0" smtClean="0"/>
          </a:p>
          <a:p>
            <a:r>
              <a:rPr lang="ko-KR" altLang="en-US" sz="2800" dirty="0" smtClean="0"/>
              <a:t>융복합지원사업</a:t>
            </a:r>
            <a:endParaRPr lang="ko-KR" altLang="en-US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8301730" y="1984053"/>
            <a:ext cx="32864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smtClean="0"/>
              <a:t>미니태양광보급사업</a:t>
            </a:r>
            <a:endParaRPr lang="ko-KR" altLang="en-US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453581" y="2702155"/>
            <a:ext cx="3405099" cy="2169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- </a:t>
            </a:r>
            <a:r>
              <a:rPr lang="ko-KR" altLang="en-US" dirty="0" smtClean="0"/>
              <a:t>매년 정해진 신청자 모집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en-US" altLang="ko-KR" dirty="0" smtClean="0"/>
              <a:t>- </a:t>
            </a:r>
            <a:r>
              <a:rPr lang="ko-KR" altLang="en-US" dirty="0" smtClean="0"/>
              <a:t>정해진 사업구역 없음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en-US" altLang="ko-KR" dirty="0" smtClean="0"/>
              <a:t>- </a:t>
            </a:r>
            <a:r>
              <a:rPr lang="ko-KR" altLang="en-US" dirty="0" smtClean="0"/>
              <a:t>국비 지원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 (</a:t>
            </a:r>
            <a:r>
              <a:rPr lang="ko-KR" altLang="en-US" dirty="0" smtClean="0"/>
              <a:t>자치단체에 따라서 지방비 지원</a:t>
            </a:r>
            <a:r>
              <a:rPr lang="en-US" altLang="ko-KR" dirty="0" smtClean="0"/>
              <a:t>)</a:t>
            </a:r>
            <a:br>
              <a:rPr lang="en-US" altLang="ko-KR" dirty="0" smtClean="0"/>
            </a:br>
            <a:r>
              <a:rPr lang="en-US" altLang="ko-KR" dirty="0" smtClean="0"/>
              <a:t> (</a:t>
            </a:r>
            <a:r>
              <a:rPr lang="ko-KR" altLang="en-US" dirty="0" smtClean="0"/>
              <a:t>평균 </a:t>
            </a:r>
            <a:r>
              <a:rPr lang="ko-KR" altLang="en-US" dirty="0" err="1" smtClean="0"/>
              <a:t>자부담율</a:t>
            </a:r>
            <a:r>
              <a:rPr lang="ko-KR" altLang="en-US" dirty="0" smtClean="0"/>
              <a:t> </a:t>
            </a:r>
            <a:r>
              <a:rPr lang="en-US" altLang="ko-KR" dirty="0" smtClean="0"/>
              <a:t>30~50%)</a:t>
            </a:r>
            <a:endParaRPr lang="ko-KR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4375197" y="2702155"/>
            <a:ext cx="3484415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- </a:t>
            </a:r>
            <a:r>
              <a:rPr lang="ko-KR" altLang="en-US" dirty="0" smtClean="0"/>
              <a:t>사업구역 </a:t>
            </a:r>
            <a:r>
              <a:rPr lang="ko-KR" altLang="en-US" dirty="0" err="1" smtClean="0"/>
              <a:t>정해져있음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 (2021</a:t>
            </a:r>
            <a:r>
              <a:rPr lang="ko-KR" altLang="en-US" dirty="0" smtClean="0"/>
              <a:t>년 </a:t>
            </a:r>
            <a:r>
              <a:rPr lang="ko-KR" altLang="en-US" dirty="0" err="1" smtClean="0"/>
              <a:t>낭월동</a:t>
            </a:r>
            <a:r>
              <a:rPr lang="ko-KR" altLang="en-US" dirty="0" smtClean="0"/>
              <a:t> </a:t>
            </a:r>
            <a:r>
              <a:rPr lang="en-US" altLang="ko-KR" dirty="0" smtClean="0"/>
              <a:t>2022</a:t>
            </a:r>
            <a:r>
              <a:rPr lang="ko-KR" altLang="en-US" dirty="0" smtClean="0"/>
              <a:t>년 자양</a:t>
            </a:r>
            <a:r>
              <a:rPr lang="en-US" altLang="ko-KR" dirty="0" smtClean="0"/>
              <a:t>/</a:t>
            </a:r>
            <a:r>
              <a:rPr lang="ko-KR" altLang="en-US" dirty="0" smtClean="0"/>
              <a:t>용운</a:t>
            </a:r>
            <a:r>
              <a:rPr lang="en-US" altLang="ko-KR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/>
              <a:t>- </a:t>
            </a:r>
            <a:r>
              <a:rPr lang="ko-KR" altLang="en-US" dirty="0" smtClean="0"/>
              <a:t>국비 </a:t>
            </a:r>
            <a:r>
              <a:rPr lang="en-US" altLang="ko-KR" dirty="0" smtClean="0"/>
              <a:t>+ </a:t>
            </a:r>
            <a:r>
              <a:rPr lang="ko-KR" altLang="en-US" dirty="0" smtClean="0"/>
              <a:t>지방비 지원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ko-KR" altLang="en-US" dirty="0" smtClean="0"/>
              <a:t>평균 </a:t>
            </a:r>
            <a:r>
              <a:rPr lang="ko-KR" altLang="en-US" dirty="0" err="1" smtClean="0"/>
              <a:t>자부담율</a:t>
            </a:r>
            <a:r>
              <a:rPr lang="ko-KR" altLang="en-US" dirty="0" smtClean="0"/>
              <a:t> </a:t>
            </a:r>
            <a:r>
              <a:rPr lang="en-US" altLang="ko-KR" dirty="0" smtClean="0"/>
              <a:t>15~20%)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/>
              <a:t>- </a:t>
            </a:r>
            <a:r>
              <a:rPr lang="ko-KR" altLang="en-US" dirty="0" smtClean="0"/>
              <a:t>일반 시민이 설치 지원받았을 때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가장 많은 지원금을 받을 수 있음</a:t>
            </a:r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8301730" y="2708319"/>
            <a:ext cx="3441968" cy="2169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/>
              <a:t>대전시 추진 사업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ko-KR" altLang="en-US" dirty="0" smtClean="0"/>
              <a:t>공동주택</a:t>
            </a:r>
            <a:r>
              <a:rPr lang="en-US" altLang="ko-KR" dirty="0" smtClean="0"/>
              <a:t>/</a:t>
            </a:r>
            <a:r>
              <a:rPr lang="ko-KR" altLang="en-US" dirty="0" smtClean="0"/>
              <a:t>개인주택 베란다 등</a:t>
            </a:r>
            <a:r>
              <a:rPr lang="en-US" altLang="ko-KR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/>
              <a:t>- </a:t>
            </a:r>
            <a:r>
              <a:rPr lang="ko-KR" altLang="en-US" dirty="0" err="1" smtClean="0"/>
              <a:t>미니태양광</a:t>
            </a:r>
            <a:r>
              <a:rPr lang="en-US" altLang="ko-KR" dirty="0" smtClean="0"/>
              <a:t>(1~3</a:t>
            </a:r>
            <a:r>
              <a:rPr lang="ko-KR" altLang="en-US" dirty="0" smtClean="0"/>
              <a:t>장</a:t>
            </a:r>
            <a:r>
              <a:rPr lang="en-US" altLang="ko-KR" dirty="0" smtClean="0"/>
              <a:t>) </a:t>
            </a:r>
            <a:r>
              <a:rPr lang="ko-KR" altLang="en-US" dirty="0" smtClean="0"/>
              <a:t>설치 지원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en-US" altLang="ko-KR" dirty="0" smtClean="0"/>
              <a:t>- </a:t>
            </a:r>
            <a:r>
              <a:rPr lang="ko-KR" altLang="en-US" dirty="0" smtClean="0"/>
              <a:t>평균 </a:t>
            </a:r>
            <a:r>
              <a:rPr lang="ko-KR" altLang="en-US" dirty="0" err="1" smtClean="0"/>
              <a:t>자부담율</a:t>
            </a:r>
            <a:r>
              <a:rPr lang="ko-KR" altLang="en-US" dirty="0" smtClean="0"/>
              <a:t> </a:t>
            </a:r>
            <a:r>
              <a:rPr lang="en-US" altLang="ko-KR" dirty="0" smtClean="0"/>
              <a:t>10~20%</a:t>
            </a:r>
          </a:p>
          <a:p>
            <a:pPr>
              <a:lnSpc>
                <a:spcPct val="150000"/>
              </a:lnSpc>
            </a:pPr>
            <a:endParaRPr lang="ko-KR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453581" y="5734605"/>
            <a:ext cx="11222944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300" dirty="0" smtClean="0">
                <a:latin typeface="+mj-ea"/>
                <a:ea typeface="+mj-ea"/>
              </a:rPr>
              <a:t>대부분의 정부지원사업은 업체를 지정</a:t>
            </a:r>
            <a:r>
              <a:rPr lang="en-US" altLang="ko-KR" sz="2300" dirty="0" smtClean="0">
                <a:latin typeface="+mj-ea"/>
                <a:ea typeface="+mj-ea"/>
              </a:rPr>
              <a:t>(</a:t>
            </a:r>
            <a:r>
              <a:rPr lang="ko-KR" altLang="en-US" sz="2300" dirty="0" smtClean="0">
                <a:solidFill>
                  <a:srgbClr val="FF6600"/>
                </a:solidFill>
                <a:latin typeface="+mj-ea"/>
                <a:ea typeface="+mj-ea"/>
              </a:rPr>
              <a:t>신재생에너지 전문기업</a:t>
            </a:r>
            <a:r>
              <a:rPr lang="en-US" altLang="ko-KR" sz="2300" dirty="0" smtClean="0">
                <a:latin typeface="+mj-ea"/>
                <a:ea typeface="+mj-ea"/>
              </a:rPr>
              <a:t>)</a:t>
            </a:r>
            <a:r>
              <a:rPr lang="ko-KR" altLang="en-US" sz="2300" dirty="0" smtClean="0">
                <a:latin typeface="+mj-ea"/>
                <a:ea typeface="+mj-ea"/>
              </a:rPr>
              <a:t>하여 </a:t>
            </a:r>
            <a:r>
              <a:rPr lang="ko-KR" altLang="en-US" sz="2300" dirty="0" err="1" smtClean="0">
                <a:latin typeface="+mj-ea"/>
                <a:ea typeface="+mj-ea"/>
              </a:rPr>
              <a:t>사업시작</a:t>
            </a:r>
            <a:r>
              <a:rPr lang="ko-KR" altLang="en-US" sz="2300" dirty="0" smtClean="0">
                <a:latin typeface="+mj-ea"/>
                <a:ea typeface="+mj-ea"/>
              </a:rPr>
              <a:t> 전 선정함</a:t>
            </a:r>
            <a:endParaRPr lang="ko-KR" altLang="en-US" sz="23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570292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4531" y="523982"/>
            <a:ext cx="37321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>
                <a:latin typeface="+mj-ea"/>
                <a:ea typeface="+mj-ea"/>
              </a:rPr>
              <a:t>신재생에너지 보급사업</a:t>
            </a:r>
            <a:endParaRPr lang="ko-KR" altLang="en-US" sz="2800" dirty="0">
              <a:latin typeface="+mj-ea"/>
              <a:ea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1241" y="1134969"/>
            <a:ext cx="78926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/>
              <a:t>2022</a:t>
            </a:r>
            <a:r>
              <a:rPr lang="ko-KR" altLang="en-US" sz="2000" dirty="0" smtClean="0"/>
              <a:t>년 신재생에너지 융복합지원사업  </a:t>
            </a:r>
            <a:r>
              <a:rPr lang="ko-KR" altLang="en-US" sz="2000" b="1" u="sng" dirty="0" err="1" smtClean="0">
                <a:solidFill>
                  <a:schemeClr val="accent1"/>
                </a:solidFill>
              </a:rPr>
              <a:t>신청기한</a:t>
            </a:r>
            <a:r>
              <a:rPr lang="ko-KR" altLang="en-US" sz="2000" b="1" u="sng" dirty="0" smtClean="0">
                <a:solidFill>
                  <a:schemeClr val="accent1"/>
                </a:solidFill>
              </a:rPr>
              <a:t> </a:t>
            </a:r>
            <a:r>
              <a:rPr lang="en-US" altLang="ko-KR" sz="2000" b="1" u="sng" dirty="0" smtClean="0">
                <a:solidFill>
                  <a:schemeClr val="accent1"/>
                </a:solidFill>
              </a:rPr>
              <a:t>: ~ 2021</a:t>
            </a:r>
            <a:r>
              <a:rPr lang="ko-KR" altLang="en-US" sz="2000" b="1" u="sng" dirty="0" smtClean="0">
                <a:solidFill>
                  <a:schemeClr val="accent1"/>
                </a:solidFill>
              </a:rPr>
              <a:t>년 </a:t>
            </a:r>
            <a:r>
              <a:rPr lang="en-US" altLang="ko-KR" sz="2000" b="1" u="sng" dirty="0" smtClean="0">
                <a:solidFill>
                  <a:schemeClr val="accent1"/>
                </a:solidFill>
              </a:rPr>
              <a:t>6</a:t>
            </a:r>
            <a:r>
              <a:rPr lang="ko-KR" altLang="en-US" sz="2000" b="1" u="sng" dirty="0" smtClean="0">
                <a:solidFill>
                  <a:schemeClr val="accent1"/>
                </a:solidFill>
              </a:rPr>
              <a:t>월 </a:t>
            </a:r>
            <a:r>
              <a:rPr lang="en-US" altLang="ko-KR" sz="2000" b="1" u="sng" dirty="0" smtClean="0">
                <a:solidFill>
                  <a:schemeClr val="accent1"/>
                </a:solidFill>
              </a:rPr>
              <a:t>18</a:t>
            </a:r>
            <a:r>
              <a:rPr lang="ko-KR" altLang="en-US" sz="2000" b="1" u="sng" dirty="0" smtClean="0">
                <a:solidFill>
                  <a:schemeClr val="accent1"/>
                </a:solidFill>
              </a:rPr>
              <a:t>일</a:t>
            </a:r>
            <a:r>
              <a:rPr lang="en-US" altLang="ko-KR" sz="2000" b="1" u="sng" dirty="0" smtClean="0">
                <a:solidFill>
                  <a:schemeClr val="accent1"/>
                </a:solidFill>
              </a:rPr>
              <a:t>(</a:t>
            </a:r>
            <a:r>
              <a:rPr lang="ko-KR" altLang="en-US" sz="2000" b="1" u="sng" dirty="0" smtClean="0">
                <a:solidFill>
                  <a:schemeClr val="accent1"/>
                </a:solidFill>
              </a:rPr>
              <a:t>금</a:t>
            </a:r>
            <a:r>
              <a:rPr lang="en-US" altLang="ko-KR" sz="2000" b="1" u="sng" dirty="0" smtClean="0">
                <a:solidFill>
                  <a:schemeClr val="accent1"/>
                </a:solidFill>
              </a:rPr>
              <a:t>)</a:t>
            </a:r>
            <a:endParaRPr lang="ko-KR" altLang="en-US" sz="2000" b="1" u="sng" dirty="0">
              <a:solidFill>
                <a:schemeClr val="accent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2160" y="1616466"/>
            <a:ext cx="671209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smtClean="0"/>
              <a:t>사업대상구역 </a:t>
            </a:r>
            <a:r>
              <a:rPr lang="en-US" altLang="ko-KR" sz="2000" dirty="0" smtClean="0"/>
              <a:t>: </a:t>
            </a:r>
            <a:r>
              <a:rPr lang="ko-KR" altLang="en-US" sz="2000" dirty="0" err="1" smtClean="0">
                <a:solidFill>
                  <a:srgbClr val="C00000"/>
                </a:solidFill>
              </a:rPr>
              <a:t>용운동</a:t>
            </a:r>
            <a:r>
              <a:rPr lang="en-US" altLang="ko-KR" sz="2000" dirty="0" smtClean="0">
                <a:solidFill>
                  <a:srgbClr val="C00000"/>
                </a:solidFill>
              </a:rPr>
              <a:t>, </a:t>
            </a:r>
            <a:r>
              <a:rPr lang="ko-KR" altLang="en-US" sz="2000" dirty="0" smtClean="0">
                <a:solidFill>
                  <a:srgbClr val="C00000"/>
                </a:solidFill>
              </a:rPr>
              <a:t>자양동</a:t>
            </a:r>
            <a:r>
              <a:rPr lang="ko-KR" altLang="en-US" sz="2000" dirty="0" smtClean="0"/>
              <a:t> 일원 단독주택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일반건물 등</a:t>
            </a:r>
            <a:endParaRPr lang="en-US" altLang="ko-KR" sz="20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smtClean="0"/>
              <a:t>설치가능에너지원 </a:t>
            </a:r>
            <a:r>
              <a:rPr lang="en-US" altLang="ko-KR" sz="2000" dirty="0" smtClean="0"/>
              <a:t>: </a:t>
            </a:r>
            <a:r>
              <a:rPr lang="ko-KR" altLang="en-US" sz="2000" dirty="0" smtClean="0"/>
              <a:t>태양광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태양열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지열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연료전지</a:t>
            </a:r>
            <a:endParaRPr lang="ko-KR" altLang="en-US" sz="2000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400" y="2593657"/>
            <a:ext cx="9639300" cy="3743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006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87422" y="585627"/>
            <a:ext cx="60917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 smtClean="0"/>
              <a:t>에너지를 절약하는 것이 곧 생산이다  </a:t>
            </a:r>
            <a:r>
              <a:rPr lang="en-US" altLang="ko-KR" sz="2400" dirty="0" smtClean="0"/>
              <a:t>:  </a:t>
            </a:r>
            <a:r>
              <a:rPr lang="ko-KR" altLang="en-US" sz="2400" dirty="0" err="1" smtClean="0"/>
              <a:t>절전소</a:t>
            </a:r>
            <a:endParaRPr lang="ko-KR" altLang="en-US" sz="2400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" y="1386305"/>
            <a:ext cx="3515360" cy="486449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245" y="1174567"/>
            <a:ext cx="5413691" cy="398671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97245" y="5486400"/>
            <a:ext cx="54296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 smtClean="0"/>
              <a:t>대전절전소네트워크</a:t>
            </a:r>
            <a:r>
              <a:rPr lang="en-US" altLang="ko-KR" sz="2400" dirty="0" smtClean="0"/>
              <a:t>, </a:t>
            </a:r>
            <a:r>
              <a:rPr lang="ko-KR" altLang="en-US" sz="2400" dirty="0" err="1" smtClean="0"/>
              <a:t>해뜰마을절전소</a:t>
            </a:r>
            <a:r>
              <a:rPr lang="ko-KR" altLang="en-US" sz="2400" dirty="0" smtClean="0"/>
              <a:t> 등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165417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87422" y="585627"/>
            <a:ext cx="60917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 smtClean="0"/>
              <a:t>에너지를 절약하는 것이 곧 생산이다  </a:t>
            </a:r>
            <a:r>
              <a:rPr lang="en-US" altLang="ko-KR" sz="2400" dirty="0" smtClean="0"/>
              <a:t>:  </a:t>
            </a:r>
            <a:r>
              <a:rPr lang="ko-KR" altLang="en-US" sz="2400" dirty="0" err="1" smtClean="0"/>
              <a:t>절전소</a:t>
            </a:r>
            <a:endParaRPr lang="ko-KR" altLang="en-US" sz="2400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22" y="2111934"/>
            <a:ext cx="6324170" cy="355734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49982" y="1287820"/>
            <a:ext cx="41617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절전이 돈이 된다</a:t>
            </a:r>
            <a:r>
              <a:rPr lang="en-US" altLang="ko-KR" sz="2400" b="1" dirty="0" smtClean="0"/>
              <a:t>. </a:t>
            </a:r>
            <a:r>
              <a:rPr lang="ko-KR" altLang="en-US" sz="2400" b="1" dirty="0" smtClean="0">
                <a:solidFill>
                  <a:srgbClr val="008477"/>
                </a:solidFill>
              </a:rPr>
              <a:t>국민</a:t>
            </a:r>
            <a:r>
              <a:rPr lang="en-US" altLang="ko-KR" sz="2400" b="1" dirty="0" smtClean="0">
                <a:solidFill>
                  <a:srgbClr val="008477"/>
                </a:solidFill>
              </a:rPr>
              <a:t>DR</a:t>
            </a:r>
            <a:r>
              <a:rPr lang="en-US" altLang="ko-KR" sz="2400" b="1" dirty="0" smtClean="0"/>
              <a:t> </a:t>
            </a:r>
            <a:r>
              <a:rPr lang="ko-KR" altLang="en-US" sz="2400" b="1" dirty="0" smtClean="0"/>
              <a:t>제도</a:t>
            </a:r>
            <a:endParaRPr lang="ko-KR" altLang="en-US" sz="2400" b="1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774" y="2076374"/>
            <a:ext cx="5442700" cy="3628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846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640" y="467360"/>
            <a:ext cx="5928360" cy="592836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207760" y="2316480"/>
            <a:ext cx="4730782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4000" b="1" dirty="0" smtClean="0">
                <a:latin typeface="정선동강" panose="020B0503000000000000" pitchFamily="50" charset="-127"/>
                <a:ea typeface="정선동강" panose="020B0503000000000000" pitchFamily="50" charset="-127"/>
              </a:rPr>
              <a:t>지구적으로 생각하고</a:t>
            </a:r>
            <a:endParaRPr lang="en-US" altLang="ko-KR" sz="4000" b="1" dirty="0" smtClean="0">
              <a:latin typeface="정선동강" panose="020B0503000000000000" pitchFamily="50" charset="-127"/>
              <a:ea typeface="정선동강" panose="020B0503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4000" b="1" dirty="0" smtClean="0">
                <a:latin typeface="정선동강" panose="020B0503000000000000" pitchFamily="50" charset="-127"/>
                <a:ea typeface="정선동강" panose="020B0503000000000000" pitchFamily="50" charset="-127"/>
              </a:rPr>
              <a:t>지역적으로 행동하라</a:t>
            </a:r>
            <a:endParaRPr lang="ko-KR" altLang="en-US" sz="4000" b="1" dirty="0">
              <a:latin typeface="정선동강" panose="020B0503000000000000" pitchFamily="50" charset="-127"/>
              <a:ea typeface="정선동강" panose="020B05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3319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724100" y="2317974"/>
            <a:ext cx="59528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>
                <a:solidFill>
                  <a:srgbClr val="008477"/>
                </a:solidFill>
              </a:rPr>
              <a:t>홈페이지 </a:t>
            </a:r>
            <a:r>
              <a:rPr lang="en-US" altLang="ko-KR" sz="2400" dirty="0" smtClean="0">
                <a:solidFill>
                  <a:srgbClr val="008477"/>
                </a:solidFill>
              </a:rPr>
              <a:t>: haeyou.com</a:t>
            </a:r>
          </a:p>
          <a:p>
            <a:endParaRPr lang="en-US" altLang="ko-KR" sz="2400" dirty="0" smtClean="0">
              <a:solidFill>
                <a:srgbClr val="008477"/>
              </a:solidFill>
            </a:endParaRPr>
          </a:p>
          <a:p>
            <a:r>
              <a:rPr lang="ko-KR" altLang="en-US" sz="2400" dirty="0" err="1" smtClean="0">
                <a:solidFill>
                  <a:srgbClr val="008477"/>
                </a:solidFill>
              </a:rPr>
              <a:t>블</a:t>
            </a:r>
            <a:r>
              <a:rPr lang="ko-KR" altLang="en-US" sz="2400" dirty="0" smtClean="0">
                <a:solidFill>
                  <a:srgbClr val="008477"/>
                </a:solidFill>
              </a:rPr>
              <a:t>  로   그 </a:t>
            </a:r>
            <a:r>
              <a:rPr lang="en-US" altLang="ko-KR" sz="2400" dirty="0" smtClean="0">
                <a:solidFill>
                  <a:srgbClr val="008477"/>
                </a:solidFill>
              </a:rPr>
              <a:t>: blog.naver.com/</a:t>
            </a:r>
            <a:r>
              <a:rPr lang="en-US" altLang="ko-KR" sz="2400" dirty="0" err="1" smtClean="0">
                <a:solidFill>
                  <a:srgbClr val="008477"/>
                </a:solidFill>
              </a:rPr>
              <a:t>energyhaeyou</a:t>
            </a:r>
            <a:endParaRPr lang="en-US" altLang="ko-KR" sz="2400" dirty="0" smtClean="0">
              <a:solidFill>
                <a:srgbClr val="008477"/>
              </a:solidFill>
            </a:endParaRPr>
          </a:p>
          <a:p>
            <a:endParaRPr lang="en-US" altLang="ko-KR" sz="2400" dirty="0" smtClean="0">
              <a:solidFill>
                <a:srgbClr val="008477"/>
              </a:solidFill>
            </a:endParaRPr>
          </a:p>
          <a:p>
            <a:r>
              <a:rPr lang="ko-KR" altLang="en-US" sz="2400" dirty="0" smtClean="0">
                <a:solidFill>
                  <a:srgbClr val="008477"/>
                </a:solidFill>
              </a:rPr>
              <a:t>넷제로공판장</a:t>
            </a:r>
            <a:r>
              <a:rPr lang="en-US" altLang="ko-KR" sz="2400" dirty="0" smtClean="0">
                <a:solidFill>
                  <a:srgbClr val="008477"/>
                </a:solidFill>
              </a:rPr>
              <a:t>&amp;</a:t>
            </a:r>
            <a:r>
              <a:rPr lang="ko-KR" altLang="en-US" sz="2400" dirty="0" smtClean="0">
                <a:solidFill>
                  <a:srgbClr val="008477"/>
                </a:solidFill>
              </a:rPr>
              <a:t>도서관</a:t>
            </a:r>
            <a:endParaRPr lang="en-US" altLang="ko-KR" sz="2400" dirty="0" smtClean="0"/>
          </a:p>
          <a:p>
            <a:r>
              <a:rPr lang="ko-KR" altLang="en-US" sz="2400" dirty="0" smtClean="0"/>
              <a:t>☞ 대전광역시 대덕구 </a:t>
            </a:r>
            <a:r>
              <a:rPr lang="ko-KR" altLang="en-US" sz="2400" dirty="0" err="1" smtClean="0"/>
              <a:t>대청로</a:t>
            </a:r>
            <a:r>
              <a:rPr lang="ko-KR" altLang="en-US" sz="2400" dirty="0" smtClean="0"/>
              <a:t> </a:t>
            </a:r>
            <a:r>
              <a:rPr lang="en-US" altLang="ko-KR" sz="2400" dirty="0" smtClean="0"/>
              <a:t>515</a:t>
            </a:r>
            <a:endParaRPr lang="ko-KR" altLang="en-US" sz="2400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110" y="2126766"/>
            <a:ext cx="2531998" cy="1996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2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">
  <a:themeElements>
    <a:clrScheme name="사용자 지정 1">
      <a:dk1>
        <a:sysClr val="windowText" lastClr="000000"/>
      </a:dk1>
      <a:lt1>
        <a:sysClr val="window" lastClr="FFFFFF"/>
      </a:lt1>
      <a:dk2>
        <a:srgbClr val="F5BD00"/>
      </a:dk2>
      <a:lt2>
        <a:srgbClr val="CEDBE6"/>
      </a:lt2>
      <a:accent1>
        <a:srgbClr val="008477"/>
      </a:accent1>
      <a:accent2>
        <a:srgbClr val="F5BD00"/>
      </a:accent2>
      <a:accent3>
        <a:srgbClr val="316757"/>
      </a:accent3>
      <a:accent4>
        <a:srgbClr val="F5BD00"/>
      </a:accent4>
      <a:accent5>
        <a:srgbClr val="84ACB6"/>
      </a:accent5>
      <a:accent6>
        <a:srgbClr val="398F98"/>
      </a:accent6>
      <a:hlink>
        <a:srgbClr val="6B9F25"/>
      </a:hlink>
      <a:folHlink>
        <a:srgbClr val="9F6715"/>
      </a:folHlink>
    </a:clrScheme>
    <a:fontScheme name="사용자 지정 1">
      <a:majorFont>
        <a:latin typeface="Corbel"/>
        <a:ea typeface="G마켓 산스 TTF Bold"/>
        <a:cs typeface=""/>
      </a:majorFont>
      <a:minorFont>
        <a:latin typeface="Corbel"/>
        <a:ea typeface="G마켓 산스 TTF Medium"/>
        <a:cs typeface=""/>
      </a:minorFont>
    </a:fontScheme>
    <a:fmtScheme name="기본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TM03457444[[fn=기본]]</Template>
  <TotalTime>768</TotalTime>
  <Words>278</Words>
  <Application>Microsoft Office PowerPoint</Application>
  <PresentationFormat>와이드스크린</PresentationFormat>
  <Paragraphs>63</Paragraphs>
  <Slides>25</Slides>
  <Notes>0</Notes>
  <HiddenSlides>0</HiddenSlides>
  <MMClips>1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25</vt:i4>
      </vt:variant>
    </vt:vector>
  </HeadingPairs>
  <TitlesOfParts>
    <vt:vector size="31" baseType="lpstr">
      <vt:lpstr>Corbel</vt:lpstr>
      <vt:lpstr>정선동강</vt:lpstr>
      <vt:lpstr>Arial</vt:lpstr>
      <vt:lpstr>G마켓 산스 TTF Bold</vt:lpstr>
      <vt:lpstr>G마켓 산스 TTF Medium</vt:lpstr>
      <vt:lpstr>기본</vt:lpstr>
      <vt:lpstr>기후위기와 신재생엔너지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미호동 넷제로공판장</dc:title>
  <dc:creator>Windows 사용자</dc:creator>
  <cp:lastModifiedBy>user</cp:lastModifiedBy>
  <cp:revision>109</cp:revision>
  <cp:lastPrinted>2021-03-22T08:45:40Z</cp:lastPrinted>
  <dcterms:created xsi:type="dcterms:W3CDTF">2021-03-16T06:03:00Z</dcterms:created>
  <dcterms:modified xsi:type="dcterms:W3CDTF">2021-06-03T00:18:10Z</dcterms:modified>
</cp:coreProperties>
</file>